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8" r:id="rId3"/>
    <p:sldMasterId id="2147483720" r:id="rId4"/>
    <p:sldMasterId id="2147483732" r:id="rId5"/>
  </p:sldMasterIdLst>
  <p:notesMasterIdLst>
    <p:notesMasterId r:id="rId31"/>
  </p:notesMasterIdLst>
  <p:handoutMasterIdLst>
    <p:handoutMasterId r:id="rId32"/>
  </p:handoutMasterIdLst>
  <p:sldIdLst>
    <p:sldId id="256" r:id="rId6"/>
    <p:sldId id="257" r:id="rId7"/>
    <p:sldId id="258" r:id="rId8"/>
    <p:sldId id="259" r:id="rId9"/>
    <p:sldId id="293" r:id="rId10"/>
    <p:sldId id="294" r:id="rId11"/>
    <p:sldId id="274" r:id="rId12"/>
    <p:sldId id="262" r:id="rId13"/>
    <p:sldId id="264" r:id="rId14"/>
    <p:sldId id="280" r:id="rId15"/>
    <p:sldId id="281" r:id="rId16"/>
    <p:sldId id="302" r:id="rId17"/>
    <p:sldId id="266" r:id="rId18"/>
    <p:sldId id="267" r:id="rId19"/>
    <p:sldId id="300" r:id="rId20"/>
    <p:sldId id="303" r:id="rId21"/>
    <p:sldId id="304" r:id="rId22"/>
    <p:sldId id="305" r:id="rId23"/>
    <p:sldId id="273" r:id="rId24"/>
    <p:sldId id="306" r:id="rId25"/>
    <p:sldId id="296" r:id="rId26"/>
    <p:sldId id="298" r:id="rId27"/>
    <p:sldId id="301" r:id="rId28"/>
    <p:sldId id="297" r:id="rId29"/>
    <p:sldId id="295" r:id="rId30"/>
  </p:sldIdLst>
  <p:sldSz cx="9144000" cy="6858000" type="screen4x3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A9C4"/>
    <a:srgbClr val="50AEC8"/>
    <a:srgbClr val="3898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>
        <p:scale>
          <a:sx n="118" d="100"/>
          <a:sy n="118" d="100"/>
        </p:scale>
        <p:origin x="-142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6" y="157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D15C3E0-F6D6-490D-B7CC-4AFE1285B2E2}" type="datetimeFigureOut">
              <a:rPr lang="en-US" smtClean="0"/>
              <a:t>20-Jul-17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71683B1-7E17-4786-B6C4-D09807B9F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36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5468E1A-ABF5-4004-917B-7E9FFC2A4ACB}" type="datetimeFigureOut">
              <a:rPr lang="en-US" smtClean="0"/>
              <a:t>20-Jul-17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C9FBCE8-4207-41A7-84EF-A6FE4E8FB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1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FBCE8-4207-41A7-84EF-A6FE4E8FB5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7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98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3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0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55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73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1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70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262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120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34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8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066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58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763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63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726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3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169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6687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836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68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2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95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303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1168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634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732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218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859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897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859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895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533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389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814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766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194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27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451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4240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194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981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950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113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601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473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741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707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8446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29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397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4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2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095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3906-6557-4150-9DE0-72199AD85286}" type="datetimeFigureOut">
              <a:rPr lang="en-US" smtClean="0"/>
              <a:pPr/>
              <a:t>20-Jul-17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15A6-BEF1-4C7C-8D26-1F3E93D129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0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32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81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5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3906-6557-4150-9DE0-72199AD852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15A6-BEF1-4C7C-8D26-1F3E93D129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4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acea.ec.europa.eu/europe-for-citizens_en" TargetMode="External"/><Relationship Id="rId2" Type="http://schemas.openxmlformats.org/officeDocument/2006/relationships/hyperlink" Target="https://www.facebook.com/EFCr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ec.europa.eu/programmes/europe-for-citizens/projects" TargetMode="External"/><Relationship Id="rId4" Type="http://schemas.openxmlformats.org/officeDocument/2006/relationships/hyperlink" Target="http://eacea.ec.europa.eu/europe-for-citizens/funding_e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1"/>
            <a:ext cx="9144000" cy="3600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404664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 ЕУ</a:t>
            </a:r>
            <a:br>
              <a:rPr lang="ru-RU" sz="2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„Европа за грађане и грађанке”</a:t>
            </a:r>
            <a:endParaRPr lang="ru-RU" sz="28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49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Комеморација </a:t>
            </a:r>
            <a:r>
              <a:rPr lang="ru-RU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значајних историјских догађаја из скорашње европске </a:t>
            </a: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историје</a:t>
            </a:r>
          </a:p>
          <a:p>
            <a:pPr marL="0" indent="0">
              <a:buNone/>
            </a:pPr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2018. година: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1918. Крај Првог светског рата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1938/1939 Почетак Другог светског рата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1948. Почетак Хладног рата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1948. Хашка конференција и интеграција Европе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1968. Студенстки протести и покрети за грађанска права, инвазија на Чехословачку </a:t>
            </a:r>
          </a:p>
          <a:p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201</a:t>
            </a:r>
            <a:r>
              <a:rPr lang="sr-Latn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-2020: </a:t>
            </a:r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Европско сећање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5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Комеморација </a:t>
            </a:r>
            <a:r>
              <a:rPr lang="ru-RU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значајних историјских догађаја из скорашње европске </a:t>
            </a: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историје</a:t>
            </a:r>
          </a:p>
          <a:p>
            <a:pPr marL="0" indent="0">
              <a:buNone/>
            </a:pPr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2019. година: 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1979. Европски парламентарни избори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1989. Демократске револуције у Централној и Источној Европи и пад Берлинског зида 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2004. Петнаест година од проширења ЕУ на земље Централне и Источне Европе</a:t>
            </a:r>
          </a:p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2020. година: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1950. Шуманова декларација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1990. Уједињене Немачке</a:t>
            </a:r>
          </a:p>
          <a:p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2000. Европска конвенција о људским правима</a:t>
            </a:r>
          </a:p>
          <a:p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sr-Latn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-2020</a:t>
            </a:r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Европско сећање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Апликанти и </a:t>
            </a: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партнери: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јавне регионалне/локалне власти или непрофитне организације, укључујући организације цивилног друштва, културне, омладинске, истраживачке организације, асоцијације побратимљених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градова</a:t>
            </a:r>
            <a:endParaRPr lang="sr-Latn-RS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Latn-RS" b="1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Број партнера: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пројекат треба да укључи </a:t>
            </a:r>
            <a:r>
              <a:rPr lang="sr-Cyrl-RS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партнере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из најмање једне државе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чланице ЕУ,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али се предност даје транснационалним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пројектима</a:t>
            </a: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Максимални </a:t>
            </a:r>
            <a:r>
              <a:rPr lang="ru-RU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износ </a:t>
            </a: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гранта: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100.000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евра</a:t>
            </a: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Максимално </a:t>
            </a:r>
            <a:r>
              <a:rPr lang="ru-RU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трајање </a:t>
            </a: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пројекта: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месеци</a:t>
            </a: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Рок за пријаву: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1. март текуће године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76" y="279633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1: Европско сећање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 који се односе на грађанско учешће у најширем смислу, са посебним фокусом на активности у директној вези са ЕУ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политикама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 који стварају могућности за јачање међусобног поверења, друштвеног ангажовања и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волонтерства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 који спајају широк круг грађана и грађанки поводом тема које су у складу са циљевима програма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2.1. Братимљење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градова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2.2. Мреже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градова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2.3. Пројекти организација цивилног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друштва</a:t>
            </a:r>
            <a:endParaRPr lang="en-US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046" y="2515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2: Демократски ангажман и грађанско учешће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7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. Разумевање и дебата о евроскептицизму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2. Солидарност у времену кризе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3. Борба против „стигматизацијеˮ миграната и јачање међукултурног дијалога и међусобног разумевања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4. Дебата о будућности Европе</a:t>
            </a:r>
          </a:p>
          <a:p>
            <a:pPr marL="0" indent="0">
              <a:buNone/>
            </a:pPr>
            <a:endParaRPr lang="en-US" sz="2400" dirty="0" smtClean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3498" y="314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септембарски позив 2017:</a:t>
            </a:r>
            <a:b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Демократски ангажман и грађанско учешће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8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. Дебата о будућности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Европе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 евроскептицизму, екстремизму и расизму у Европи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Промовисање солидарности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 времену кризе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Подстцање међукултурног дијалога, међусобног разумевања и борба против стигматизације миграната и мањинских група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Европска година културне баштине 2018</a:t>
            </a:r>
            <a:endParaRPr lang="en-US" sz="2400" dirty="0" smtClean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3498" y="314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2018 – 2020:</a:t>
            </a:r>
            <a:b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Демократски ангажман и грађанско учешће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9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Апликанти и </a:t>
            </a:r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партнери: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Градови/општине или њихови одбори за братимљење или друге непрофитне организације које су правно лице које представља локалне власти и регистроване су у земљи учесници у програму</a:t>
            </a:r>
            <a:endParaRPr lang="sr-Latn-RS" sz="2200" b="1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Број </a:t>
            </a:r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партнера: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Пројекат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мора да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укључи партнере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из најмање 2 земље учеснице у програму од којих је најмање једна земља чланица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ЕУ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Број учесника </a:t>
            </a:r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пројекта: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Најмање 25 позваних учесника (учесника који долазе из држава партнера)</a:t>
            </a:r>
          </a:p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Максимални износ </a:t>
            </a:r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гранта: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25.000 евра</a:t>
            </a:r>
          </a:p>
          <a:p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Максимално </a:t>
            </a:r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трајање </a:t>
            </a:r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пројекта: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дан</a:t>
            </a:r>
          </a:p>
          <a:p>
            <a:r>
              <a:rPr lang="ru-RU" sz="22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Рок за пријаву: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1. март /1. септембар текуће године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046" y="2515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2: Братимљење градова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Апликанти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градови/општине или њихови одбори за братимљење, остали нивои локалне власти који постоје у земљама учесницама у програму, асоцијације/федерације локалних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власти; непрофитне организације које су правно лице које представља локалне власти</a:t>
            </a:r>
            <a:endParaRPr lang="ru-RU" sz="18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Партнери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градови/општине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њихови одбори за братимљење и остали нивои локалне власти, асоцијације/федерације локалних власти; непрофитне организације </a:t>
            </a:r>
            <a:endParaRPr lang="ru-RU" sz="1800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 </a:t>
            </a:r>
            <a:r>
              <a:rPr lang="ru-RU" sz="18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држава учесница </a:t>
            </a:r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пројекта: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пројекат мора да укључи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партнере из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најмање 4 земље учеснице у програму од којих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је барем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једна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чланица ЕУ</a:t>
            </a:r>
          </a:p>
          <a:p>
            <a:pPr lvl="0"/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 догађаја: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најмање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четири догађаја у оквиру пројекта морају бити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планирана</a:t>
            </a:r>
            <a:endParaRPr lang="ru-RU" sz="18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8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 </a:t>
            </a:r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учесника: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најмање 30% позваних учесника (учесника који долазе из држава партнера)</a:t>
            </a:r>
          </a:p>
          <a:p>
            <a:pPr lvl="0"/>
            <a:r>
              <a:rPr lang="ru-RU" sz="18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Максимални износ </a:t>
            </a:r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гранта: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150.000 евра</a:t>
            </a:r>
          </a:p>
          <a:p>
            <a:pPr lvl="0"/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Максимално </a:t>
            </a:r>
            <a:r>
              <a:rPr lang="ru-RU" sz="18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трајање </a:t>
            </a:r>
            <a:r>
              <a:rPr lang="ru-RU" sz="18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пројекта: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ru-RU" sz="18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месеца</a:t>
            </a:r>
          </a:p>
          <a:p>
            <a:pPr lvl="0"/>
            <a:r>
              <a:rPr lang="ru-RU" sz="18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Рок за пријаву: </a:t>
            </a:r>
            <a:r>
              <a:rPr lang="ru-RU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март /1. септембар текуће године</a:t>
            </a:r>
          </a:p>
          <a:p>
            <a:pPr lvl="0"/>
            <a:endParaRPr lang="ru-RU" sz="19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046" y="2515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2: Мреже градова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Апликанти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– непрофитне организације, укључујући организације цивилног друштва, образовне, културне и истраживачке институције</a:t>
            </a:r>
          </a:p>
          <a:p>
            <a:r>
              <a:rPr lang="ru-RU" sz="22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Партнери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– јавне локалне/регионалне власти или непрофитне организације, укључујући организације цивилног друштва, образовне, културне и истраживачке институције, одбори за братимљење градова и мреже градова</a:t>
            </a:r>
          </a:p>
          <a:p>
            <a:pPr lvl="0"/>
            <a:r>
              <a:rPr lang="ru-RU" sz="2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 држава учесница пројекта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пројекат мора да укључи организације из макар 3 земље учеснице у програму од којих је макар једна земља чланица </a:t>
            </a:r>
            <a:r>
              <a:rPr lang="ru-RU" sz="22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ЕУ</a:t>
            </a:r>
            <a:endParaRPr lang="ru-RU" sz="22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Максимални износ гранта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150.000 евра</a:t>
            </a:r>
          </a:p>
          <a:p>
            <a:pPr lvl="0"/>
            <a:r>
              <a:rPr lang="ru-RU" sz="22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Максимално </a:t>
            </a:r>
            <a:r>
              <a:rPr lang="ru-RU" sz="2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трајање пројекта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18 </a:t>
            </a:r>
            <a:r>
              <a:rPr lang="ru-RU" sz="22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месеци</a:t>
            </a:r>
          </a:p>
          <a:p>
            <a:pPr lvl="0"/>
            <a:r>
              <a:rPr lang="ru-RU" sz="22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Рок за пријаву: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март текуће године</a:t>
            </a:r>
          </a:p>
          <a:p>
            <a:pPr lvl="0"/>
            <a:endParaRPr lang="ru-RU" sz="24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046" y="2515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2: Пројекти организација               цивилног друштва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Доследност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циљевима програма и програмским поглављима (30%)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Квалитет плана активности пројекта (35%)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Ширење резултата (15%)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Утицај и укључивање грађана (20%)</a:t>
            </a:r>
          </a:p>
          <a:p>
            <a:pPr marL="0" indent="0">
              <a:buNone/>
            </a:pPr>
            <a:endParaRPr lang="en-US" sz="2400" dirty="0" smtClean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КРИТЕРИЈУМИ ИЗБОРА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Република Србија учествује у програму Европа за грађане и грађанке од 2012.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године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Нови програм који се односи на период 2014-2020 године усвојен је 2014. године </a:t>
            </a: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Међународни споразум између Европске комисије и Владе Републике Србије, који представља основ за учешће организација цивилног друштва и јединица локалне самоуправе из Србије у овом Програму током следећих седам година, потписан је у октобру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                 2014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. године</a:t>
            </a:r>
          </a:p>
          <a:p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Гoдишњи финaнсиjски дoпринoс Рeпублике Србиjе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учешће у Програму изнoси </a:t>
            </a:r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55 000 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eвра</a:t>
            </a:r>
          </a:p>
          <a:p>
            <a:endParaRPr lang="en-US" dirty="0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092" y="251520"/>
            <a:ext cx="8229600" cy="1143000"/>
          </a:xfrm>
          <a:ln>
            <a:noFill/>
          </a:ln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ОПШТЕ ИНФОРМАЦИЈЕ О ПРОГРАМУ</a:t>
            </a:r>
            <a:endParaRPr lang="en-US" sz="2600" b="1" dirty="0">
              <a:solidFill>
                <a:srgbClr val="44A9C4"/>
              </a:solidFill>
              <a:effectLst>
                <a:glow rad="635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5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Доследност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циљевима програма и програмским поглављима (30%)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Квалитет плана активности пројекта (35%)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Ширење резултата (15%)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Утицај и укључивање грађана (20%)</a:t>
            </a:r>
          </a:p>
          <a:p>
            <a:pPr marL="0" indent="0">
              <a:buNone/>
            </a:pPr>
            <a:endParaRPr lang="en-US" sz="2400" dirty="0" smtClean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КРИТЕРИЈУМИ ИЗБОРА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Autofit/>
          </a:bodyPr>
          <a:lstStyle/>
          <a:p>
            <a:endParaRPr lang="ru-RU" sz="2200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Канцеларија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сарадњу са цивилним друштвом именована је за националну контакт тачку за Програм</a:t>
            </a: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Блиска сарадња са регионалним и европским контакт тачкама за Програм</a:t>
            </a:r>
          </a:p>
          <a:p>
            <a:pPr lvl="0"/>
            <a:endParaRPr lang="ru-RU" sz="22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Подршка у припреми пројектне апликације</a:t>
            </a: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Помоћ у успостављању партнерстава</a:t>
            </a: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Промотивне активности – инфо сесије, презентације</a:t>
            </a: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Радионице за развој пројектних идеја</a:t>
            </a: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 промоција </a:t>
            </a:r>
            <a:r>
              <a:rPr lang="sr-Cyrl-RS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преношење информација</a:t>
            </a:r>
            <a:endParaRPr lang="ru-RU" sz="22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200" dirty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200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144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КАНЦЕЛАРИЈА И ПРОГРАМ ЕФЦ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Autofit/>
          </a:bodyPr>
          <a:lstStyle/>
          <a:p>
            <a:pPr lvl="0"/>
            <a:endParaRPr lang="ru-RU" sz="2000" b="1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0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r>
              <a:rPr lang="ru-RU" sz="20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77 </a:t>
            </a:r>
            <a:r>
              <a:rPr lang="ru-RU" sz="20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ОЦД/ЈЛС аплицирало</a:t>
            </a:r>
            <a:endParaRPr lang="ru-RU" sz="20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7 пројеката са носиоцима из Србије одобрено 			(укупно </a:t>
            </a:r>
            <a:r>
              <a:rPr lang="sr-Latn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487 400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евра)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67 ОЦД/ЈЛС партнери на одобреним пројектима</a:t>
            </a:r>
          </a:p>
          <a:p>
            <a:pPr marL="0" lvl="0" indent="0">
              <a:buNone/>
            </a:pPr>
            <a:endParaRPr lang="sr-Cyrl-RS" sz="2000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sr-Cyrl-RS" sz="2000" b="1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2014: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27 ОЦД/ЈЛС аплицирало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1 пројекат са носиоцем из Србије одобрен                      			(укупно 132 500 евра)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38 ОЦД/ЈЛС партнери на одобреним пројектима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1 ОЦД корисник оперативног </a:t>
            </a:r>
            <a:r>
              <a:rPr lang="sr-Cyrl-RS" sz="2000" dirty="0" err="1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гранта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период       		2014-2017</a:t>
            </a:r>
            <a:r>
              <a:rPr lang="sr-Cyrl-RS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200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200" dirty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200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908" y="312032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УЧЕШЋЕ СРБИЈЕ У ПРОГРАМУ ЕФЦ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Autofit/>
          </a:bodyPr>
          <a:lstStyle/>
          <a:p>
            <a:pPr lvl="0"/>
            <a:endParaRPr lang="ru-RU" sz="2000" b="1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ru-RU" sz="2000" b="1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sr-Cyrl-RS" sz="2000" b="1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Први позив 2017: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sr-Cyrl-RS" sz="2000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r-Cyrl-RS" sz="20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ОЦД/ЈЛС аплицирало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5</a:t>
            </a:r>
            <a:r>
              <a:rPr lang="sr-Cyrl-RS" sz="20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пројеката са носиоцима из Србије одобрено                               			(укупно </a:t>
            </a:r>
            <a:r>
              <a:rPr lang="sr-Cyrl-RS" sz="20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евра)</a:t>
            </a:r>
          </a:p>
          <a:p>
            <a:pPr marL="0" lvl="0" indent="0">
              <a:buNone/>
            </a:pP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r-Cyrl-RS" sz="20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sr-Cyrl-RS" sz="20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ОЦД/ЈЛС партнери на одобреним пројектима</a:t>
            </a:r>
          </a:p>
          <a:p>
            <a:pPr marL="0" lvl="0" indent="0">
              <a:buNone/>
            </a:pPr>
            <a:r>
              <a:rPr lang="sr-Cyrl-RS" sz="18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200" dirty="0" smtClean="0">
              <a:ln>
                <a:solidFill>
                  <a:srgbClr val="4F81BD">
                    <a:lumMod val="75000"/>
                  </a:srgbClr>
                </a:solidFill>
              </a:ln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200" dirty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200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092" y="3144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УЧЕШЋЕ СРБИЈЕ У ПРОГРАМУ ЕФЦ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200" dirty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200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9776"/>
            <a:ext cx="8229600" cy="1143000"/>
          </a:xfrm>
        </p:spPr>
        <p:txBody>
          <a:bodyPr>
            <a:normAutofit/>
          </a:bodyPr>
          <a:lstStyle/>
          <a:p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25567" cy="2464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67" y="0"/>
            <a:ext cx="3298561" cy="24548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193" y="2454863"/>
            <a:ext cx="3131838" cy="23488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4863"/>
            <a:ext cx="3131840" cy="23488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0"/>
            <a:ext cx="3417676" cy="24548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452" y="4803743"/>
            <a:ext cx="3707904" cy="20651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796" y="4803742"/>
            <a:ext cx="3147204" cy="20597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2454863"/>
            <a:ext cx="3240360" cy="23488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3743"/>
            <a:ext cx="2907452" cy="206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1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4624"/>
            <a:ext cx="8229600" cy="45651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sr-Cyrl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sr-Cyrl-RS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ХВАЛА НА ПАЖЊИ!</a:t>
            </a:r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Канцеларија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за сарадњу са цивилним друштвом </a:t>
            </a:r>
          </a:p>
          <a:p>
            <a:pPr marL="0" indent="0" algn="ctr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Владе Републике Србије </a:t>
            </a:r>
          </a:p>
          <a:p>
            <a:pPr marL="0" indent="0" algn="ctr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www.civilnodrustvo.gov.rs </a:t>
            </a: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https://www.facebook.com/EFCrs/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marina.tadic@civilnodrustvo.gov.rs </a:t>
            </a:r>
          </a:p>
          <a:p>
            <a:pPr marL="0" indent="0" algn="ctr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europeforcitizens@civilnodrustvo.gov.rs  </a:t>
            </a:r>
          </a:p>
          <a:p>
            <a:pPr marL="0" indent="0" algn="ctr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Тел: +381 11 31 30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968</a:t>
            </a:r>
          </a:p>
          <a:p>
            <a:pPr marL="0" indent="0" algn="ctr">
              <a:buNone/>
            </a:pPr>
            <a:endParaRPr lang="ru-RU" sz="20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pic>
        <p:nvPicPr>
          <p:cNvPr id="3074" name="Picture 2" descr="Y:\Razmena\LOGO\logo final u svim varijantima\tamno plav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929800"/>
            <a:ext cx="2245006" cy="92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19" y="4878177"/>
            <a:ext cx="648072" cy="97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7617"/>
              </p:ext>
            </p:extLst>
          </p:nvPr>
        </p:nvGraphicFramePr>
        <p:xfrm>
          <a:off x="2865813" y="5877272"/>
          <a:ext cx="1603483" cy="365760"/>
        </p:xfrm>
        <a:graphic>
          <a:graphicData uri="http://schemas.openxmlformats.org/drawingml/2006/table">
            <a:tbl>
              <a:tblPr/>
              <a:tblGrid>
                <a:gridCol w="1603483"/>
              </a:tblGrid>
              <a:tr h="1422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effectLst/>
                          <a:latin typeface="Times New Roman"/>
                          <a:ea typeface="Times New Roman"/>
                        </a:rPr>
                        <a:t>Република Србија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2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effectLst/>
                          <a:latin typeface="Times New Roman"/>
                          <a:ea typeface="Times New Roman"/>
                        </a:rPr>
                        <a:t>ВЛАДА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8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Централизован програм: </a:t>
            </a:r>
          </a:p>
          <a:p>
            <a:pPr marL="0" indent="0">
              <a:buNone/>
            </a:pP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Генерални директорат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Европске комисије за миграције и 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унутрашње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послове (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DG </a:t>
            </a:r>
            <a:r>
              <a:rPr lang="en-U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Home)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0" indent="0">
              <a:buNone/>
            </a:pP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Извршна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агенција за образовне, аудио-визуелне и културне 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политике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Education, Audiovisual &amp; Culture Executive Agency 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EACEA)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са седиштем у </a:t>
            </a:r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Бриселу</a:t>
            </a:r>
          </a:p>
          <a:p>
            <a:pPr marL="0" indent="0">
              <a:buNone/>
            </a:pPr>
            <a:endParaRPr lang="sr-Cyrl-RS" sz="21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1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Укуп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 </a:t>
            </a:r>
            <a:r>
              <a:rPr lang="sr-Cyrl-RS" sz="21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буџ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 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 185 468 000 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1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вр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1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зд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1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бљ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 o</a:t>
            </a:r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 2014. д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 2020. </a:t>
            </a:r>
          </a:p>
          <a:p>
            <a:endParaRPr lang="en-US" sz="21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Отворен за све чланице ЕУ, као и за остале државе које имају потписан међународну споразум (државе кандидати и потенцијални кандидати, државе чланице </a:t>
            </a:r>
            <a:r>
              <a:rPr lang="en-US" sz="21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EFTA) </a:t>
            </a:r>
            <a:endParaRPr lang="sr-Cyrl-RS" sz="21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1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1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Из региона учествују: Хрватска, Словенија, Албанија, Црна Гора, Македонија, Босна и Херцеговина</a:t>
            </a:r>
            <a:endParaRPr lang="en-US" sz="21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000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ОПШТЕ ИНФОРМАЦИЈЕ О ПРОГРАМУ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7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Јединице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локалне и регионалне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самоуправе</a:t>
            </a: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Организације цивилног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друштва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Фондације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Удружења и мреже удружења</a:t>
            </a: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Европске мреже и кровне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организације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Образовне, истраживачке и културне институције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Синдикати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Организације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које се баве истраживањима европских јавних политика (think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tanks) итд, итд...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n>
                <a:solidFill>
                  <a:schemeClr val="tx2">
                    <a:lumMod val="50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 ИМА ПРАВО УЧЕШЋА?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2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принос 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зум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вању </a:t>
            </a:r>
            <a:r>
              <a:rPr lang="sr-Cyrl-R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Европске уни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е, њ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не ист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 и 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зличит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сти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Промовисање 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пск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 гр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ђ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нства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ун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ђење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гр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ђ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нск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 и д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кр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тск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 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уч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шћа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н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r-Cyrl-RS" sz="20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нив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R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</a:p>
          <a:p>
            <a:pPr marL="457200" indent="-45720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sr-Cyrl-R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Структура Програма: </a:t>
            </a:r>
          </a:p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Поглавље 1 – </a:t>
            </a: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Европско сећање</a:t>
            </a:r>
          </a:p>
          <a:p>
            <a:pPr marL="0" indent="0">
              <a:buNone/>
            </a:pPr>
            <a:r>
              <a:rPr lang="ru-RU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Поглавље 2 – </a:t>
            </a: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Демократски ангажман и грађанско учешће</a:t>
            </a:r>
          </a:p>
          <a:p>
            <a:pPr marL="0" indent="0">
              <a:buNone/>
            </a:pP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2.1 Братимљење градова</a:t>
            </a:r>
          </a:p>
          <a:p>
            <a:pPr marL="0" indent="0">
              <a:buNone/>
            </a:pP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2.2 Мреже градова</a:t>
            </a:r>
          </a:p>
          <a:p>
            <a:pPr marL="0" indent="0">
              <a:buNone/>
            </a:pPr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		Мера 2.3 Пројекти организација цивилног друштва</a:t>
            </a:r>
          </a:p>
          <a:p>
            <a:pPr marL="0" indent="0">
              <a:buNone/>
            </a:pPr>
            <a:endParaRPr lang="ru-RU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ru-RU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За период 2016 – 2020 приоритети су ВИШЕГОДИШЊИ</a:t>
            </a:r>
          </a:p>
          <a:p>
            <a:pPr marL="457200" indent="-457200">
              <a:buNone/>
            </a:pPr>
            <a:endParaRPr lang="sr-Cyrl-RS" sz="20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sr-Cyrl-RS" sz="20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200" dirty="0">
              <a:ln>
                <a:solidFill>
                  <a:schemeClr val="bg2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200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ЧИМЕ СЕ ПРОГРАМ БАВИ?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Транснационалност и локална димензија пројеката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Промоција међукултурног дијалога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Неговање културе волонтирања као израза активног европског грађанства 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Европска димензија пројеката и промоција европских вредности</a:t>
            </a:r>
          </a:p>
          <a:p>
            <a:pPr marL="0" indent="0">
              <a:buNone/>
            </a:pPr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Равноправан приступ Програму свих држава </a:t>
            </a:r>
            <a:r>
              <a:rPr lang="ru-RU" sz="22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учесница</a:t>
            </a:r>
            <a:endParaRPr lang="ru-RU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Нема великих административних захтева, али је важно да носилац има искуства у спровођењу ЕУ пројеката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Обавеза предфинансирања и суфинансирања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КЉУЧНЕ ОДЛИКЕ ПРОГРАМА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5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1. март:  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Поглавље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1. Европско сећање;                                   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Поглавље 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 – Мера 2.1 Братимљење градова, Мера 2.2 Мреже градова и Мера 2.3 Пројекти организација цивилног друштва</a:t>
            </a:r>
          </a:p>
          <a:p>
            <a:pPr marL="0" indent="0">
              <a:buNone/>
            </a:pPr>
            <a:r>
              <a:rPr lang="ru-RU" sz="25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1. септембар: 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Поглавље 2 – Мера 2.1 Братимљење градова, Мера 2.2 Мреже градова</a:t>
            </a:r>
          </a:p>
          <a:p>
            <a:pPr marL="0" indent="0">
              <a:buNone/>
            </a:pPr>
            <a:endParaRPr lang="ru-RU" sz="25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Програмски водич и упутство за конкурисање доступни на:</a:t>
            </a:r>
          </a:p>
          <a:p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Сајт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Канцеларије</a:t>
            </a:r>
            <a:r>
              <a:rPr lang="sr-Latn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r-Cyrl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секција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ЕУ 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– Европа за грађане и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грађанке</a:t>
            </a:r>
            <a:endParaRPr lang="sr-Latn-RS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FB: </a:t>
            </a:r>
            <a:r>
              <a:rPr lang="en-U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</a:t>
            </a:r>
            <a:r>
              <a:rPr lang="en-US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://www.facebook.com/EFCrs</a:t>
            </a:r>
            <a:r>
              <a:rPr lang="en-U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sr-Latn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5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Сајт </a:t>
            </a:r>
            <a:r>
              <a:rPr lang="sr-Latn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EACEA: 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eacea.ec.europa.eu/europe-for-citizens_en</a:t>
            </a:r>
            <a:endParaRPr lang="sr-Latn-RS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RS" sz="25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Пример електронског апликационог формулара доступан на: </a:t>
            </a:r>
            <a:r>
              <a:rPr lang="en-US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eacea.ec.europa.eu/europe-for-citizens/funding_en</a:t>
            </a:r>
            <a:r>
              <a:rPr lang="sr-Cyrl-R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5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Пријавна документација се шаље </a:t>
            </a:r>
            <a:r>
              <a:rPr lang="ru-RU" sz="25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искључиво електронски </a:t>
            </a:r>
            <a:r>
              <a:rPr lang="ru-RU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до 12 часова на дан рока за пријаву, </a:t>
            </a:r>
            <a:r>
              <a:rPr lang="ru-RU" sz="25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путем електронског система пријаве</a:t>
            </a:r>
            <a:endParaRPr lang="ru-RU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База подржаних пројеката</a:t>
            </a:r>
            <a:r>
              <a:rPr lang="en-US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5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</a:t>
            </a:r>
            <a:r>
              <a:rPr lang="en-U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ec.europa.eu/programmes/europe-for-citizens/projects</a:t>
            </a:r>
            <a:r>
              <a:rPr lang="en-US" sz="25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5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РОКОВИ ЗА ПРИЈАВУ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7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који се односе на узроке тоталитарних режима у савременој европској историји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који одају почаст жртвама њихових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злочина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Пројекти који се тичу других значајних момената у новијој европској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историји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Посебно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активности које охрабрују толеранцију, узајамно разумевање, интеркултурни дијалог и помирење као средства превазилажења прошлости и изградње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будућности</a:t>
            </a:r>
          </a:p>
          <a:p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Нагласак на укључивању младих</a:t>
            </a: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76" y="279633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ПОГЛАВЉЕ 1: Европско сећање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71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sr-Latn-RS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Цивилно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друштво и грађанско учешће у тоталитарним 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режимима</a:t>
            </a:r>
          </a:p>
          <a:p>
            <a:pPr marL="457200" indent="-457200">
              <a:buAutoNum type="arabicPeriod"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Демократска транзиција и приступање ЕУ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. Антисемитизам, антиџипсизам, кеснофобија, хомофобија и други облици нетолеранције – </a:t>
            </a:r>
            <a:r>
              <a:rPr lang="ru-RU" sz="2200" dirty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лекције за савремени тренутак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2200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Комеморација </a:t>
            </a:r>
            <a:r>
              <a:rPr lang="ru-RU" sz="2200" dirty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значајних историјских догађаја из скорашње европске историје</a:t>
            </a:r>
          </a:p>
          <a:p>
            <a:pPr marL="0" indent="0">
              <a:buNone/>
            </a:pPr>
            <a:endParaRPr lang="ru-RU" sz="2200" dirty="0">
              <a:ln>
                <a:solidFill>
                  <a:schemeClr val="accent1">
                    <a:lumMod val="7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n>
                <a:solidFill>
                  <a:schemeClr val="bg2">
                    <a:lumMod val="75000"/>
                  </a:schemeClr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5152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sr-Latn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sr-Cyrl-RS" sz="2600" b="1" dirty="0" smtClean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-2020</a:t>
            </a:r>
            <a:r>
              <a:rPr lang="sr-Cyrl-RS" sz="2600" b="1" dirty="0">
                <a:solidFill>
                  <a:srgbClr val="44A9C4"/>
                </a:solidFill>
                <a:effectLst>
                  <a:glow rad="635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Европско сећање</a:t>
            </a:r>
            <a:endParaRPr lang="en-US" sz="26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6" y="18864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91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1445</TotalTime>
  <Words>1335</Words>
  <Application>Microsoft Office PowerPoint</Application>
  <PresentationFormat>On-screen Show (4:3)</PresentationFormat>
  <Paragraphs>225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Office Theme</vt:lpstr>
      <vt:lpstr>1_Office Theme</vt:lpstr>
      <vt:lpstr>5_Office Theme</vt:lpstr>
      <vt:lpstr>6_Office Theme</vt:lpstr>
      <vt:lpstr>3_Office Theme</vt:lpstr>
      <vt:lpstr>PowerPoint Presentation</vt:lpstr>
      <vt:lpstr>ОПШТЕ ИНФОРМАЦИЈЕ О ПРОГРАМУ</vt:lpstr>
      <vt:lpstr>ОПШТЕ ИНФОРМАЦИЈЕ О ПРОГРАМУ</vt:lpstr>
      <vt:lpstr>КО ИМА ПРАВО УЧЕШЋА?</vt:lpstr>
      <vt:lpstr>ЧИМЕ СЕ ПРОГРАМ БАВИ?</vt:lpstr>
      <vt:lpstr>КЉУЧНЕ ОДЛИКЕ ПРОГРАМА</vt:lpstr>
      <vt:lpstr>РОКОВИ ЗА ПРИЈАВУ</vt:lpstr>
      <vt:lpstr>ПОГЛАВЉЕ 1: Европско сећање</vt:lpstr>
      <vt:lpstr>ПРИОРИТЕТИ 2018-2020: Европско сећање</vt:lpstr>
      <vt:lpstr>ПРИОРИТЕТИ 2018-2020: Европско сећање</vt:lpstr>
      <vt:lpstr>ПРИОРИТЕТИ 2018-2020: Европско сећање</vt:lpstr>
      <vt:lpstr>ПОГЛАВЉЕ 1: Европско сећање</vt:lpstr>
      <vt:lpstr>ПОГЛАВЉЕ 2: Демократски ангажман и грађанско учешће</vt:lpstr>
      <vt:lpstr>ПРИОРИТЕТИ – септембарски позив 2017: Демократски ангажман и грађанско учешће</vt:lpstr>
      <vt:lpstr>ПРИОРИТЕТИ 2018 – 2020: Демократски ангажман и грађанско учешће</vt:lpstr>
      <vt:lpstr>ПОГЛАВЉЕ 2: Братимљење градова</vt:lpstr>
      <vt:lpstr>ПОГЛАВЉЕ 2: Мреже градова</vt:lpstr>
      <vt:lpstr>ПОГЛАВЉЕ 2: Пројекти организација               цивилног друштва</vt:lpstr>
      <vt:lpstr>КРИТЕРИЈУМИ ИЗБОРА</vt:lpstr>
      <vt:lpstr>КРИТЕРИЈУМИ ИЗБОРА</vt:lpstr>
      <vt:lpstr>КАНЦЕЛАРИЈА И ПРОГРАМ ЕФЦ</vt:lpstr>
      <vt:lpstr>УЧЕШЋЕ СРБИЈЕ У ПРОГРАМУ ЕФЦ</vt:lpstr>
      <vt:lpstr>УЧЕШЋЕ СРБИЈЕ У ПРОГРАМУ ЕФЦ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</dc:creator>
  <cp:lastModifiedBy>KSCD</cp:lastModifiedBy>
  <cp:revision>171</cp:revision>
  <cp:lastPrinted>2016-07-21T13:40:21Z</cp:lastPrinted>
  <dcterms:created xsi:type="dcterms:W3CDTF">2015-10-27T10:02:34Z</dcterms:created>
  <dcterms:modified xsi:type="dcterms:W3CDTF">2017-07-20T12:28:22Z</dcterms:modified>
</cp:coreProperties>
</file>